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793" r:id="rId2"/>
    <p:sldId id="803" r:id="rId3"/>
    <p:sldId id="801" r:id="rId4"/>
    <p:sldId id="806" r:id="rId5"/>
    <p:sldId id="807" r:id="rId6"/>
    <p:sldId id="794" r:id="rId7"/>
    <p:sldId id="800" r:id="rId8"/>
    <p:sldId id="799" r:id="rId9"/>
    <p:sldId id="805" r:id="rId10"/>
    <p:sldId id="798" r:id="rId11"/>
    <p:sldId id="797" r:id="rId12"/>
    <p:sldId id="795" r:id="rId13"/>
    <p:sldId id="80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98" d="100"/>
          <a:sy n="98" d="100"/>
        </p:scale>
        <p:origin x="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14647" y="3700874"/>
            <a:ext cx="8851867" cy="337015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ПРЕЗЕНТАЦИЯ </a:t>
            </a:r>
          </a:p>
          <a:p>
            <a:pPr algn="ctr"/>
            <a:r>
              <a:rPr lang="ru-RU" altLang="ru-RU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ЭЛЕКТИВНОЙ ДИСЦИПЛИНЫ</a:t>
            </a:r>
          </a:p>
          <a:p>
            <a:pPr algn="ctr"/>
            <a:endParaRPr lang="ru-RU" altLang="ru-RU" sz="2700" b="1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Roboto Medium" panose="02000000000000000000" pitchFamily="2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«ЮРИДИЧЕСКАЯ ПСИХОЛОГИЯ»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Кафедра правовой  психологии, судебной экспертизы и педагогики</a:t>
            </a:r>
          </a:p>
          <a:p>
            <a:pPr algn="ctr"/>
            <a:endParaRPr lang="ru-RU" altLang="ru-RU" sz="1500" dirty="0">
              <a:solidFill>
                <a:srgbClr val="005AA5"/>
              </a:solidFill>
              <a:latin typeface="Times New Roman" panose="02020603050405020304" pitchFamily="18" charset="0"/>
              <a:ea typeface="Roboto Medium" panose="02000000000000000000" pitchFamily="2" charset="0"/>
              <a:cs typeface="Times New Roman" panose="02020603050405020304" pitchFamily="18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Roboto Medium" panose="02000000000000000000" pitchFamily="2" charset="0"/>
              <a:cs typeface="Times New Roman" panose="02020603050405020304" pitchFamily="18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210131"/>
            <a:ext cx="7886700" cy="658657"/>
          </a:xfrm>
        </p:spPr>
        <p:txBody>
          <a:bodyPr>
            <a:normAutofit fontScale="90000"/>
          </a:bodyPr>
          <a:lstStyle/>
          <a:p>
            <a:r>
              <a:rPr lang="en-US" altLang="ru-RU" sz="7300" b="1" dirty="0">
                <a:solidFill>
                  <a:srgbClr val="C00000"/>
                </a:solidFill>
                <a:latin typeface="Symbol" panose="05050102010706020507" pitchFamily="18" charset="2"/>
              </a:rPr>
              <a:t>y </a:t>
            </a:r>
            <a:r>
              <a:rPr lang="ru-RU" altLang="ru-RU" sz="5300" b="1" dirty="0">
                <a:solidFill>
                  <a:srgbClr val="C00000"/>
                </a:solidFill>
                <a:latin typeface="Symbol" panose="05050102010706020507" pitchFamily="18" charset="2"/>
              </a:rPr>
              <a:t>    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734" y="2136371"/>
            <a:ext cx="8003056" cy="451085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Юридическая  психология как отрасль психологической науки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правовой психологии.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 профессиональной деятельности юриста.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основы юридической ответственности.  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преступного поведения.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личности преступника и личности потерпевшего. Психология преступных групп.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характеристика предварительного следствия.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основы судебного процесса по уголовным и гражданским делам.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Судебно-психологическая экспертиза. </a:t>
            </a:r>
          </a:p>
          <a:p>
            <a:pPr algn="just"/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опросы, написание докладов и рефератов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примеров из юридической практики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процессуальных документов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Деловые игры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Круглые столы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практических задач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5048250"/>
            <a:ext cx="1980120" cy="14831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162996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039091"/>
            <a:ext cx="7886700" cy="1044853"/>
          </a:xfrm>
        </p:spPr>
        <p:txBody>
          <a:bodyPr>
            <a:noAutofit/>
          </a:bodyPr>
          <a:lstStyle/>
          <a:p>
            <a:pPr algn="ctr"/>
            <a:b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дисциплины для практической работы  специалиста</a:t>
            </a:r>
            <a:b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3200" b="1" dirty="0">
                <a:solidFill>
                  <a:srgbClr val="C00000"/>
                </a:solidFill>
                <a:latin typeface="Symbol" panose="05050102010706020507" pitchFamily="18" charset="2"/>
              </a:rPr>
              <a:t>y</a:t>
            </a:r>
            <a:br>
              <a:rPr lang="ru-RU" sz="3200" dirty="0"/>
            </a:br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знания необходимы: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глубокого понимания сущности базовых правовых категорий (таких, как вина, мотив, цель, личность, поведение, деятельность);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применения  психологической компетентности  с целью предотвратить ошибки, которые могут возникнуть при суждении о человеческих поступках вследствие недоучета психологических моментов;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владения спецификой психических закономерностей в правовом регулировании;  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решения отдельных юридических вопросов. – назначения судебно-психологической экспертизы, квалификация состава преступления требующих выявления состояния сильного душевного волнения как обстоятельства, смягчающего ответственность виновного;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применения психологической компетенотности в конкретных практических ситуациях.</a:t>
            </a:r>
          </a:p>
          <a:p>
            <a:pPr algn="just"/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381" y="0"/>
            <a:ext cx="9206381" cy="501613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21724" y="5275658"/>
            <a:ext cx="7589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подготовила  старший преподаватель Лисовцева В.М.</a:t>
            </a:r>
          </a:p>
          <a:p>
            <a:pPr algn="just"/>
            <a:r>
              <a:rPr lang="en-US" alt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vlisovceva@yandex.ru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3625" y="565265"/>
            <a:ext cx="6885516" cy="1698465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Юридическая психология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5561" y="1936866"/>
            <a:ext cx="7820622" cy="404829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-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прикладная наука, включающая в себя как психологию, так и юриспруденцию.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отрасль психологической науки, изучающая факты, психологические явления, процессы и механизмы, возникающие, протекающие и используемые при осуществлении деятельности по созданию, усвоению, исполнению, нарушению и применению права.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  <p:pic>
        <p:nvPicPr>
          <p:cNvPr id="12" name="Picture 5" descr="C:\Users\vera\Pictures\knig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03" y="442567"/>
            <a:ext cx="2076450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59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263" y="1205344"/>
            <a:ext cx="5683664" cy="1897741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изучения дисциплины «Юридическая психология»</a:t>
            </a:r>
            <a:b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263" y="2831365"/>
            <a:ext cx="7900208" cy="40981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получение основ психолого-правовых знаний, ознакомление с фундаментальными понятиями юридической психологии, её основными теоретическими направлениями и подходами, проблемами и принципами их психологического решения в нормотворческой, правоприменительной, правоохранительной или экспертно-консультационной  профессиональной деятельности.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  <p:pic>
        <p:nvPicPr>
          <p:cNvPr id="12" name="Picture 4" descr="C:\Users\vera\Pictures\72528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865" y="457072"/>
            <a:ext cx="2058679" cy="2573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юридической психологии</a:t>
            </a:r>
            <a:endParaRPr lang="ru-RU" sz="36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6828" y="2194560"/>
            <a:ext cx="7609285" cy="372462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выступает психологическая реальность (психологические феномены, психологические закономерности и психологические механизмы) в деятельности юридических органов, государственных, хозяйственных и общественных организации в их влияниях на правовую систему и зависимостях от нее, а также юридически значимых сторон образа жизни, поведения и правоотношений граждан и их групп.</a:t>
            </a:r>
            <a:r>
              <a:rPr lang="en-US" altLang="ru-RU" sz="3200" b="1" dirty="0">
                <a:solidFill>
                  <a:srgbClr val="C00000"/>
                </a:solidFill>
                <a:latin typeface="Symbol" panose="05050102010706020507" pitchFamily="18" charset="2"/>
              </a:rPr>
              <a:t> </a:t>
            </a:r>
            <a:endParaRPr lang="ru-RU" altLang="ru-RU" sz="3200" b="1" dirty="0">
              <a:solidFill>
                <a:srgbClr val="C00000"/>
              </a:solidFill>
              <a:latin typeface="Symbol" panose="05050102010706020507" pitchFamily="18" charset="2"/>
            </a:endParaRPr>
          </a:p>
          <a:p>
            <a:pPr marL="0" indent="0" algn="ctr">
              <a:buNone/>
            </a:pPr>
            <a:r>
              <a:rPr lang="en-US" altLang="ru-RU" sz="3200" b="1" dirty="0">
                <a:solidFill>
                  <a:srgbClr val="C00000"/>
                </a:solidFill>
                <a:latin typeface="Symbol" panose="05050102010706020507" pitchFamily="18" charset="2"/>
              </a:rPr>
              <a:t>y</a:t>
            </a:r>
            <a:endParaRPr lang="ru-RU" sz="3200" dirty="0"/>
          </a:p>
          <a:p>
            <a:pPr marL="0" indent="0"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66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89" y="1111887"/>
            <a:ext cx="7883584" cy="1082673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 изучения юридической психологией</a:t>
            </a:r>
            <a:br>
              <a:rPr lang="ru-RU" altLang="ru-RU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6828" y="2194560"/>
            <a:ext cx="7609285" cy="37246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выступают конкретные типы людей и их общности как субъекты правовой активности в рамках существующих процессов правового регулирования.</a:t>
            </a:r>
          </a:p>
          <a:p>
            <a:pPr marL="0" indent="0" algn="ct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ru-RU" sz="3600" b="1" dirty="0">
                <a:solidFill>
                  <a:srgbClr val="C00000"/>
                </a:solidFill>
                <a:latin typeface="Symbol" panose="05050102010706020507" pitchFamily="18" charset="2"/>
              </a:rPr>
              <a:t>y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93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2342" y="826002"/>
            <a:ext cx="7534448" cy="633347"/>
          </a:xfrm>
        </p:spPr>
        <p:txBody>
          <a:bodyPr>
            <a:normAutofit fontScale="90000"/>
          </a:bodyPr>
          <a:lstStyle/>
          <a:p>
            <a:pPr algn="ctr"/>
            <a:b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юридической психологии     </a:t>
            </a:r>
            <a:r>
              <a:rPr lang="en-US" altLang="ru-RU" sz="4000" b="1" dirty="0">
                <a:solidFill>
                  <a:srgbClr val="C00000"/>
                </a:solidFill>
                <a:latin typeface="Symbol" panose="05050102010706020507" pitchFamily="18" charset="2"/>
              </a:rPr>
              <a:t>y</a:t>
            </a:r>
            <a:br>
              <a:rPr lang="ru-RU" sz="40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altLang="ru-RU" sz="4000" i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4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26" y="2028305"/>
            <a:ext cx="8378516" cy="450312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вооружение всех работников и граждан, включенных в создание и совершенствование правовой системы, достоверными юридико-психологическими знаниями, позволяющими лучше понимать юридико-психологические зависимости, а также пути влияния на них; </a:t>
            </a:r>
          </a:p>
          <a:p>
            <a:pPr algn="just"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способствование цивилизованному профессионально-психологическому развитию личности работников юридических органов и их профессионализма;  </a:t>
            </a:r>
          </a:p>
          <a:p>
            <a:pPr algn="just"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разработка психологически обоснованных путей повышения эффективности решения профессиональных задач, стоящих перед законотворческий, правоисполнительными и правоприменительными органами и их специалистами, а также деятельности по укреплению правопорядка другими органами, организациями и лицами.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26" y="159335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883" y="1204259"/>
            <a:ext cx="7850332" cy="1149035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148" y="2444148"/>
            <a:ext cx="7609285" cy="40319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по направлению подготовки 38.05.01 Экономическая безопасность специлизация «Правовое обеспечение экономической безопасности»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  <p:pic>
        <p:nvPicPr>
          <p:cNvPr id="11" name="Picture 6" descr="C:\Users\vera\Pictures\244633553444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42161" y="4500728"/>
            <a:ext cx="2448272" cy="1939847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40031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142" y="1030779"/>
            <a:ext cx="8056423" cy="1579418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изучается в ходе освоения «Юридической психологии»?</a:t>
            </a:r>
            <a:b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4867" y="2801388"/>
            <a:ext cx="7286792" cy="24273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Закономерности психики человека, различные психические явления в системе «</a:t>
            </a:r>
            <a:r>
              <a:rPr lang="ru-RU" altLang="ru-RU" sz="3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человек-право</a:t>
            </a:r>
            <a:r>
              <a:rPr lang="ru-RU" alt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954539" y="5419896"/>
            <a:ext cx="822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RU" sz="6000" b="1" dirty="0">
                <a:solidFill>
                  <a:srgbClr val="C00000"/>
                </a:solidFill>
                <a:latin typeface="Symbol" panose="05050102010706020507" pitchFamily="18" charset="2"/>
              </a:rPr>
              <a:t>y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65" y="673331"/>
            <a:ext cx="7925169" cy="1241942"/>
          </a:xfrm>
        </p:spPr>
        <p:txBody>
          <a:bodyPr>
            <a:noAutofit/>
          </a:bodyPr>
          <a:lstStyle/>
          <a:p>
            <a:pPr algn="ctr"/>
            <a:b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психологических понятий, используемых в процессе изучения дисциплины «Юридической психологии»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915273"/>
            <a:ext cx="7886700" cy="47319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ru-RU" sz="3600" b="1" dirty="0">
                <a:solidFill>
                  <a:srgbClr val="C00000"/>
                </a:solidFill>
                <a:latin typeface="Symbol" panose="05050102010706020507" pitchFamily="18" charset="2"/>
              </a:rPr>
              <a:t>y</a:t>
            </a:r>
            <a:endParaRPr lang="ru-RU" sz="3600" dirty="0"/>
          </a:p>
          <a:p>
            <a:pPr marL="0" indent="0">
              <a:buNone/>
            </a:pP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Личность, психика, деятельность, </a:t>
            </a:r>
            <a:r>
              <a:rPr lang="ru-RU" alt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мотив, цель, аффект, риск,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состояния, потребность</a:t>
            </a:r>
            <a:r>
              <a:rPr lang="ru-RU" alt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уровни психического развития, 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целостность, поведение, действие, операция, воля</a:t>
            </a:r>
          </a:p>
          <a:p>
            <a:pPr marL="0" indent="0">
              <a:buNone/>
            </a:pPr>
            <a:r>
              <a:rPr lang="ru-RU" alt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другие понятия</a:t>
            </a:r>
            <a:r>
              <a:rPr lang="ru-RU" alt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alt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  <p:pic>
        <p:nvPicPr>
          <p:cNvPr id="10" name="Picture 4" descr="C:\Users\vera\Pictures\36149811_n_10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064" y="4705003"/>
            <a:ext cx="2204726" cy="1741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952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1524</TotalTime>
  <Words>586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Roboto Medium</vt:lpstr>
      <vt:lpstr>Symbol</vt:lpstr>
      <vt:lpstr>Times New Roman</vt:lpstr>
      <vt:lpstr>Тема Office</vt:lpstr>
      <vt:lpstr>Презентация PowerPoint</vt:lpstr>
      <vt:lpstr>Юридическая психология</vt:lpstr>
      <vt:lpstr> Целью изучения дисциплины «Юридическая психология» </vt:lpstr>
      <vt:lpstr>Предметом юридической психологии</vt:lpstr>
      <vt:lpstr>Объектом изучения юридической психологией </vt:lpstr>
      <vt:lpstr>   Задачи юридической психологии     y  </vt:lpstr>
      <vt:lpstr>Для кого предназначена дисциплина?</vt:lpstr>
      <vt:lpstr>Что изучается в ходе освоения «Юридической психологии»? </vt:lpstr>
      <vt:lpstr> Перечень психологических понятий, используемых в процессе изучения дисциплины «Юридической психологии»</vt:lpstr>
      <vt:lpstr>y     Тематический план дисциплины</vt:lpstr>
      <vt:lpstr>Как будут проходить занятия?</vt:lpstr>
      <vt:lpstr>  Значение дисциплины для практической работы  специалиста y 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Masha</cp:lastModifiedBy>
  <cp:revision>148</cp:revision>
  <dcterms:created xsi:type="dcterms:W3CDTF">2020-12-02T14:35:45Z</dcterms:created>
  <dcterms:modified xsi:type="dcterms:W3CDTF">2022-01-31T04:32:07Z</dcterms:modified>
</cp:coreProperties>
</file>